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  <p:sldId id="263" r:id="rId9"/>
    <p:sldId id="264" r:id="rId10"/>
    <p:sldId id="279" r:id="rId11"/>
    <p:sldId id="265" r:id="rId12"/>
    <p:sldId id="281" r:id="rId13"/>
    <p:sldId id="268" r:id="rId14"/>
    <p:sldId id="271" r:id="rId15"/>
    <p:sldId id="267" r:id="rId16"/>
    <p:sldId id="269" r:id="rId17"/>
    <p:sldId id="272" r:id="rId18"/>
    <p:sldId id="270" r:id="rId19"/>
    <p:sldId id="274" r:id="rId20"/>
    <p:sldId id="273" r:id="rId21"/>
    <p:sldId id="282" r:id="rId22"/>
    <p:sldId id="276" r:id="rId23"/>
    <p:sldId id="275" r:id="rId24"/>
    <p:sldId id="284" r:id="rId25"/>
    <p:sldId id="283" r:id="rId26"/>
    <p:sldId id="277" r:id="rId27"/>
    <p:sldId id="285" r:id="rId28"/>
    <p:sldId id="287" r:id="rId29"/>
    <p:sldId id="288" r:id="rId30"/>
    <p:sldId id="289" r:id="rId31"/>
    <p:sldId id="278" r:id="rId32"/>
    <p:sldId id="290" r:id="rId33"/>
    <p:sldId id="286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E6D824-809C-4550-B31A-80597C90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5CE853-30DF-7AD2-03AD-F53D2CB6B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673408-48BA-DA43-EF8D-F7A47F9C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0033D3-92DB-9C1F-6DDE-92DF1B987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C6775E-DB88-F86B-C06A-DD081B5D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7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A3426-AE4C-B05F-0D28-BCB6D5C2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5C9D935-5A78-2DEC-A041-1B605A93E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46189A-5049-07FA-ACC4-EFC9B2C3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B2BA02-E896-A0B5-0571-C3F22811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73CF8C-5BEF-9AEC-A1AA-6171CC67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8C60267-FA3A-1122-F269-360AB7BFE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350040-8075-917C-C56B-531906ADD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AEF624-BF4D-C788-3984-A3E2A09B3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6769AA-450D-5DEC-EAA7-662BAE4F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982EED-8CBD-23EE-E8CB-98FE83D7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5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5F9482-5F29-2F34-5F96-03624545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4B5702-F065-23CE-1AB8-A9E891B4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5F8311-9CBC-9AF7-BC34-E8CD4679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CBAD0F-D707-25DA-64C5-1C1FD3F8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FA59CD-8776-27CF-F691-3281C4AC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0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EB56AA-36F2-397C-BE27-39B8829A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465F0E-FEB4-62C0-B148-92CFC6886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1CE242-AE8B-9325-9B74-4A656B4B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1FF169-EDAE-1084-39F1-2EE1148F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651488-B1E0-32EF-D3FD-4CBB1F0A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F92E9D-9634-D5FF-849A-F24E44BA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992755-B464-E2AB-344E-32FC50780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D01FB2-83A1-00A7-8558-A7ACEB0AD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9C914F4-ED06-3FFD-A000-F335D03B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C6898D6-038F-CC7C-38D1-F3EC8AFB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C26C94E-84E4-5F8F-742A-EF4D045D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5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2F4E24-6B44-13C6-530E-E0642606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0D59E40-87F9-3D87-5E71-60CFDDC98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7EC90D-5E15-A9A9-9F86-C955396AC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FF3C34C-51CE-1DD4-3B25-1D406A261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1299597-2FA2-F392-D509-960AEA03B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4CC2EA7-CE9F-013E-EF5B-9EC582837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E95D277-9D7B-5D7A-D9C1-6C246160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B63FCC2-30F3-FD1A-9DA1-BA9039BE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F7EF99-315A-3D85-A368-942B724B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2E9AF09-7A99-00F1-9967-E002A9EE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E76744-70CD-1D0C-C6A2-2EB54113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9393C51-4BEE-83EE-24F3-02E6032E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2055EB8-54C8-200F-69BA-BD15D507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53C4AE8-AE58-2EA5-0364-2ACE731E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C16450-49EC-C58C-E9B6-CD67A6C0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5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625410-C152-1ADD-2AAB-6A1A74E0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A28800-2EE9-6D70-CEC7-AD4973A47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F251E3-B408-618A-BE32-ACEA181D7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DA9E2F-A84C-3DFF-8841-43F43999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4E9EC22-3CC3-6AF4-EFBB-8D93C4E3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A6FC0A-CB3E-AD2A-7CF4-100E96C1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2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F8F76F-422B-46BD-1247-3A5A6B8B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1BAD0A6-7D97-797B-72DA-634D5960A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BA3CB46-E209-6EEA-42FE-896F86A56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9EA7B5-7467-E3B6-EC12-51229E4F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B001936-61E1-07BA-25D5-693ED34F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DAEB399-836E-7328-B7C3-629A92BF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5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917C8C7-8C2D-E252-3E95-9A8E247F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372A5B-B55F-93B9-13E8-6D14D6880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B6554D-1053-5DBF-8880-B220F4C0A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AFD0C-B0F7-4188-B552-73E810B251B0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6165EA-DA3D-B5E2-4314-3887D7DB9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F0DCAA0-87C1-0B5A-99D8-9EC6778FA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C15AA-10E9-467D-AE0A-A21C1D954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OBvt4hnhgU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K04bJbAgeE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S1wEiaZX4s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xHTuT4tiBI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TKxDDKt_EM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buff.bynder.com/account/dashboard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-dE3WFaObk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e273edaZ4o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BhOLRT0K7o?feature=oembe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CFA044F-FD26-F113-3F0F-81874B719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05665" cy="68698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D7E8EC9-9FA6-98D8-73C2-CEC0FCD42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753" y="2315573"/>
            <a:ext cx="2292998" cy="22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3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AF519E-6E2F-026E-5D30-0539074F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Multimedia online 8" title="BUFF® THE ORIGINAL ECOSTRETCH">
            <a:hlinkClick r:id="" action="ppaction://media"/>
            <a:extLst>
              <a:ext uri="{FF2B5EF4-FFF2-40B4-BE49-F238E27FC236}">
                <a16:creationId xmlns:a16="http://schemas.microsoft.com/office/drawing/2014/main" id="{19B5F547-AAD2-8AF8-CAB9-B518C2662FC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ORIGINAL ECOSTRETCH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80" y="2689485"/>
            <a:ext cx="5385318" cy="2660455"/>
          </a:xfrm>
        </p:spPr>
        <p:txBody>
          <a:bodyPr>
            <a:normAutofit/>
          </a:bodyPr>
          <a:lstStyle/>
          <a:p>
            <a:r>
              <a:rPr lang="pl-PL" sz="2000" dirty="0"/>
              <a:t>Nasz podstawowy, pierwszy i zarazem uniwersalny produkt</a:t>
            </a:r>
          </a:p>
          <a:p>
            <a:r>
              <a:rPr lang="pl-PL" sz="2000" dirty="0"/>
              <a:t>Ochrona przed słońcem – filtr UPF 50</a:t>
            </a:r>
          </a:p>
          <a:p>
            <a:r>
              <a:rPr lang="pl-PL" sz="2000" dirty="0"/>
              <a:t>Bezszwowa w pełni elastyczna konstrukcja (4-way </a:t>
            </a:r>
            <a:r>
              <a:rPr lang="pl-PL" sz="2000" dirty="0" err="1"/>
              <a:t>stretch</a:t>
            </a:r>
            <a:r>
              <a:rPr lang="pl-PL" sz="2000" dirty="0"/>
              <a:t>)</a:t>
            </a:r>
          </a:p>
          <a:p>
            <a:r>
              <a:rPr lang="pl-PL" sz="2000" dirty="0"/>
              <a:t>Właściwości szybkoschnące</a:t>
            </a:r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Najbardziej uniwersalny produkt </a:t>
            </a:r>
            <a:r>
              <a:rPr lang="pl-PL" sz="2000" dirty="0" err="1"/>
              <a:t>ever</a:t>
            </a:r>
            <a:r>
              <a:rPr lang="pl-PL" sz="2000" dirty="0"/>
              <a:t>! Wykonany z pochodzącego z recyklingu tworzywa sztucznego, zapewnia wysoką ochronę przeciwsłoneczną i nadaje się do noszenia w ponad 12 sposobach. </a:t>
            </a:r>
          </a:p>
          <a:p>
            <a:r>
              <a:rPr lang="pl-PL" sz="2000" dirty="0"/>
              <a:t>Gorąco, zimno, wietrznie, słonecznie – bez względu na pogodę ciesz się swoją aktywnością!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277F55-5370-7191-62F1-89E74B8D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80" y="5273740"/>
            <a:ext cx="4114800" cy="11811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3136F37-5C32-9E76-B729-99842C9D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5349940"/>
            <a:ext cx="1200150" cy="10287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B95B0F6-49D2-D449-E059-856347274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640" y="4892253"/>
            <a:ext cx="3856441" cy="137490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724E667-7F0C-F230-D744-0FC6826EE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373" y="4072271"/>
            <a:ext cx="4499427" cy="69567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2EE42A1-26D1-1976-181A-CF7A580C3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980" y="2300136"/>
            <a:ext cx="10763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4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D2F00D-7C92-48E8-FB80-A4D2A58F3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754"/>
            <a:ext cx="10515600" cy="521283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MERINO – różny typ, różne zastosowanie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767796-9BB4-DFC3-976F-F4E1B8825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572"/>
            <a:ext cx="10515600" cy="1272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Wytrzymała, odporna za zapachy, termoregulująca i idealna do aktywności na świeżym </a:t>
            </a:r>
            <a:r>
              <a:rPr lang="pl-PL" sz="2000" dirty="0" err="1"/>
              <a:t>potwietrzu</a:t>
            </a:r>
            <a:r>
              <a:rPr lang="pl-PL" sz="2000" dirty="0"/>
              <a:t> – </a:t>
            </a:r>
            <a:r>
              <a:rPr lang="pl-PL" sz="2000" dirty="0" err="1"/>
              <a:t>Merino</a:t>
            </a:r>
            <a:r>
              <a:rPr lang="pl-PL" sz="2000" dirty="0"/>
              <a:t> to idealna alternatywa dla materiałów syntetycznych. Typy produktów </a:t>
            </a:r>
            <a:r>
              <a:rPr lang="pl-PL" sz="2000" dirty="0" err="1"/>
              <a:t>Buff</a:t>
            </a:r>
            <a:r>
              <a:rPr lang="pl-PL" sz="2000" dirty="0"/>
              <a:t> i zastosowany rodzaj </a:t>
            </a:r>
            <a:r>
              <a:rPr lang="pl-PL" sz="2000" dirty="0" err="1"/>
              <a:t>Merino</a:t>
            </a:r>
            <a:r>
              <a:rPr lang="pl-PL" sz="2000" dirty="0"/>
              <a:t> to odpowiedź na potrzeby wszystkich miłośników aktywności. Sprawdź poniższą tabelę i znajdź idealny produkty dla siebie.</a:t>
            </a:r>
            <a:endParaRPr lang="en-US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A4AD591-73CD-C8C0-CA7E-388CA75D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0245"/>
            <a:ext cx="12181674" cy="41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9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4B99F6-02B3-3B8C-FED2-D0C3A38C3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33088D-D937-7A3A-3A04-2AE21ED2E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4C7665E-814B-F6E6-7464-E105F586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ADCEA1-5D82-FD10-1CDD-A0BA3095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46B576-8EDE-66AB-8F43-CDF7DCA22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ltimedia online 21" title="THERMONET®- The new BUFF® Fabric with Primaloft">
            <a:hlinkClick r:id="" action="ppaction://media"/>
            <a:extLst>
              <a:ext uri="{FF2B5EF4-FFF2-40B4-BE49-F238E27FC236}">
                <a16:creationId xmlns:a16="http://schemas.microsoft.com/office/drawing/2014/main" id="{9EF1E2CF-6297-13A8-B3E2-970B2B5DB3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THERMONET®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80" y="2485732"/>
            <a:ext cx="5385318" cy="1854523"/>
          </a:xfrm>
        </p:spPr>
        <p:txBody>
          <a:bodyPr>
            <a:normAutofit/>
          </a:bodyPr>
          <a:lstStyle/>
          <a:p>
            <a:r>
              <a:rPr lang="pl-PL" sz="2000" dirty="0"/>
              <a:t>Włókna ocieplające </a:t>
            </a:r>
            <a:r>
              <a:rPr lang="pl-PL" sz="2000" dirty="0" err="1"/>
              <a:t>PrimaLoft</a:t>
            </a:r>
            <a:r>
              <a:rPr lang="pl-PL" sz="2000" dirty="0"/>
              <a:t>®</a:t>
            </a:r>
          </a:p>
          <a:p>
            <a:r>
              <a:rPr lang="pl-PL" sz="2000" dirty="0"/>
              <a:t>Ciepło bez dużej objętości materiału</a:t>
            </a:r>
          </a:p>
          <a:p>
            <a:r>
              <a:rPr lang="pl-PL" sz="2000" dirty="0"/>
              <a:t>Bezszwowa, elastyczna konstrukcja (4-way </a:t>
            </a:r>
            <a:r>
              <a:rPr lang="pl-PL" sz="2000" dirty="0" err="1"/>
              <a:t>stretch</a:t>
            </a:r>
            <a:r>
              <a:rPr lang="pl-PL" sz="2000" dirty="0"/>
              <a:t>)</a:t>
            </a:r>
          </a:p>
          <a:p>
            <a:r>
              <a:rPr lang="pl-PL" sz="2000" dirty="0"/>
              <a:t>4x cieplejsza od standardowych </a:t>
            </a:r>
            <a:r>
              <a:rPr lang="pl-PL" sz="2000" dirty="0" err="1"/>
              <a:t>buffek</a:t>
            </a:r>
            <a:endParaRPr lang="pl-PL" sz="2000" dirty="0"/>
          </a:p>
          <a:p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Wielofunkcyjna chusta, która dzięki wykorzystaniu włókien </a:t>
            </a:r>
            <a:r>
              <a:rPr lang="pl-PL" sz="2000" dirty="0" err="1"/>
              <a:t>PrimaLoft</a:t>
            </a:r>
            <a:r>
              <a:rPr lang="pl-PL" sz="2000" dirty="0"/>
              <a:t>® zapewnia ciepło bez dużej objętości materiału.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A9FE5D-A09A-37B5-F386-C9BBBFF5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544" y="4892253"/>
            <a:ext cx="4089191" cy="10693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F9C61F-6829-951C-4B7B-CC585790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126" y="4055595"/>
            <a:ext cx="4645192" cy="61548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2AECF33-6683-E823-408D-8202F5929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592" y="5039708"/>
            <a:ext cx="3658680" cy="106929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81F404B-D7C4-B37F-7133-C5911A3C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528" y="2421240"/>
            <a:ext cx="2723459" cy="11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8F77A7-DB4B-1234-AD56-E4CB1490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54839-857D-4F09-F7F9-5E0D01C9C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1539EA7-754D-8737-9202-A1F41451C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D26D4-72AA-1224-3311-DADA8D13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376F3F-53B4-209F-A889-28F5CD6D5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ltimedia online 15" title="BUFF® DRYFLX®">
            <a:hlinkClick r:id="" action="ppaction://media"/>
            <a:extLst>
              <a:ext uri="{FF2B5EF4-FFF2-40B4-BE49-F238E27FC236}">
                <a16:creationId xmlns:a16="http://schemas.microsoft.com/office/drawing/2014/main" id="{ED8116F6-BDD9-869D-96D6-3A254689F6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9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DRYFLX®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735"/>
            <a:ext cx="5385318" cy="1854523"/>
          </a:xfrm>
        </p:spPr>
        <p:txBody>
          <a:bodyPr>
            <a:normAutofit/>
          </a:bodyPr>
          <a:lstStyle/>
          <a:p>
            <a:r>
              <a:rPr lang="pl-PL" sz="2000" dirty="0"/>
              <a:t>W całości odblaskowa (360stopni)</a:t>
            </a:r>
          </a:p>
          <a:p>
            <a:r>
              <a:rPr lang="pl-PL" sz="2000" dirty="0"/>
              <a:t>Ultralekki, szybkoschnący materiał wykonania</a:t>
            </a:r>
          </a:p>
          <a:p>
            <a:r>
              <a:rPr lang="pl-PL" sz="2000" dirty="0"/>
              <a:t>Bezszwowa, elastyczna konstrukcja (4-way </a:t>
            </a:r>
            <a:r>
              <a:rPr lang="pl-PL" sz="2000" dirty="0" err="1"/>
              <a:t>stretch</a:t>
            </a:r>
            <a:r>
              <a:rPr lang="pl-PL" sz="2000" dirty="0"/>
              <a:t>)</a:t>
            </a:r>
          </a:p>
          <a:p>
            <a:r>
              <a:rPr lang="pl-PL" sz="2000" dirty="0"/>
              <a:t>Do intensywnych treningów</a:t>
            </a:r>
          </a:p>
          <a:p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Bezszwowa oraz wielofunkcyjna chusta z odblaskowym materiałem poprawiającym widoczność. </a:t>
            </a:r>
          </a:p>
          <a:p>
            <a:r>
              <a:rPr lang="pl-PL" sz="2000" dirty="0"/>
              <a:t>Stworzona do intensywnych treningów, nastawiona na dobre odprowadzanie potu oraz szybkie schnięcie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A9FE5D-A09A-37B5-F386-C9BBBFF5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544" y="4892253"/>
            <a:ext cx="4089191" cy="10693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8577140-9D47-2AF7-6BD3-8CF8F02D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953" y="4218471"/>
            <a:ext cx="4244446" cy="5695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75CCF49-E9AE-5787-EE0A-D0FF8D99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4" y="5188315"/>
            <a:ext cx="3825454" cy="96939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FE6590E-3C17-B517-614B-BE0DBEADD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216" y="5129828"/>
            <a:ext cx="1392400" cy="10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8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57383A-2511-A400-4D5B-D1C894BB4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ltimedia online 3" title="CoolNet UV+® | BUFF® #StayDryFeelCool">
            <a:hlinkClick r:id="" action="ppaction://media"/>
            <a:extLst>
              <a:ext uri="{FF2B5EF4-FFF2-40B4-BE49-F238E27FC236}">
                <a16:creationId xmlns:a16="http://schemas.microsoft.com/office/drawing/2014/main" id="{F6E11EA3-59F6-2967-81C8-8CE5F5A858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26F6CB-1D69-49BF-B3DB-7115BBE8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Historia marki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6CDCFD-17F6-4F91-C9E7-07992453B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94" y="1909601"/>
            <a:ext cx="6896877" cy="434190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Wszystko zaczęło się od Hiszpana, </a:t>
            </a:r>
            <a:r>
              <a:rPr lang="pl-PL" sz="2000" b="0" i="0" dirty="0" err="1">
                <a:solidFill>
                  <a:srgbClr val="374151"/>
                </a:solidFill>
                <a:effectLst/>
                <a:latin typeface="Söhne"/>
              </a:rPr>
              <a:t>Joana</a:t>
            </a: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pl-PL" sz="2000" b="0" i="0" dirty="0" err="1">
                <a:solidFill>
                  <a:srgbClr val="374151"/>
                </a:solidFill>
                <a:effectLst/>
                <a:latin typeface="Söhne"/>
              </a:rPr>
              <a:t>Rojasa</a:t>
            </a: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. W 1991 roku Joan </a:t>
            </a:r>
            <a:r>
              <a:rPr lang="pl-PL" sz="2000" dirty="0">
                <a:solidFill>
                  <a:srgbClr val="374151"/>
                </a:solidFill>
                <a:latin typeface="Söhne"/>
              </a:rPr>
              <a:t>jako fan jazdy motocyklem, mierzył się ze zmiennymi warunkami atmosferycznymi. </a:t>
            </a: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W trakcie wycieczek zdał sobie sprawę, że standardowe chusty i szale nie spełniają wszystkich jego potrzeb podczas zmiennej pogody. Postanowił więc stworzyć własne, unikalne rozwiązanie.</a:t>
            </a:r>
          </a:p>
          <a:p>
            <a:pPr marL="0" indent="0" algn="l">
              <a:buNone/>
            </a:pP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Po powrocie do Hiszpanii, </a:t>
            </a:r>
            <a:r>
              <a:rPr lang="pl-PL" sz="2000" b="0" i="0" dirty="0" err="1">
                <a:solidFill>
                  <a:srgbClr val="374151"/>
                </a:solidFill>
                <a:effectLst/>
                <a:latin typeface="Söhne"/>
              </a:rPr>
              <a:t>Rojas</a:t>
            </a: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 zaczął eksperymentować z różnymi materiałami, poszukując idealnego produktu. Ostatecznie opracował </a:t>
            </a:r>
            <a:r>
              <a:rPr lang="pl-PL" sz="2000" b="0" i="0" dirty="0" err="1">
                <a:solidFill>
                  <a:srgbClr val="374151"/>
                </a:solidFill>
                <a:effectLst/>
                <a:latin typeface="Söhne"/>
              </a:rPr>
              <a:t>tubularną</a:t>
            </a: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 chustę z </a:t>
            </a:r>
            <a:r>
              <a:rPr lang="pl-PL" sz="2000" b="0" i="0" dirty="0" err="1">
                <a:solidFill>
                  <a:srgbClr val="374151"/>
                </a:solidFill>
                <a:effectLst/>
                <a:latin typeface="Söhne"/>
              </a:rPr>
              <a:t>mikrofibry</a:t>
            </a:r>
            <a:r>
              <a:rPr lang="pl-PL" sz="2000" b="0" i="0" dirty="0">
                <a:solidFill>
                  <a:srgbClr val="374151"/>
                </a:solidFill>
                <a:effectLst/>
                <a:latin typeface="Söhne"/>
              </a:rPr>
              <a:t>, która była lekka, oddychająca, elastyczna i skuteczna w różnych warunkach atmosferycznych. Produkt ten mógł być noszony na wiele sposobów: jako komin, chusta, opaska na głowę czy maska na twarz.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95D48F-D85F-CB23-1E28-C5F8791F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097" y="1383166"/>
            <a:ext cx="29337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72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COOLNET UV+®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735"/>
            <a:ext cx="5833188" cy="2096530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/>
              <a:t>Ochrona przed słońcem (filtr UPF 50)</a:t>
            </a:r>
          </a:p>
          <a:p>
            <a:r>
              <a:rPr lang="pl-PL" sz="2000" dirty="0"/>
              <a:t>Termoregulacja</a:t>
            </a:r>
          </a:p>
          <a:p>
            <a:r>
              <a:rPr lang="pl-PL" sz="2000" dirty="0"/>
              <a:t>4-way </a:t>
            </a:r>
            <a:r>
              <a:rPr lang="pl-PL" sz="2000" dirty="0" err="1"/>
              <a:t>stretch</a:t>
            </a:r>
            <a:endParaRPr lang="pl-PL" sz="2000" dirty="0"/>
          </a:p>
          <a:p>
            <a:r>
              <a:rPr lang="pl-PL" sz="2000" dirty="0"/>
              <a:t>Właściwości szybkoschnące, pochłanianie wilgoci</a:t>
            </a:r>
          </a:p>
          <a:p>
            <a:r>
              <a:rPr lang="pl-PL" sz="2000" dirty="0"/>
              <a:t>Wykorzystanie jonów srebra</a:t>
            </a:r>
          </a:p>
          <a:p>
            <a:r>
              <a:rPr lang="pl-PL" sz="2000" dirty="0"/>
              <a:t>Lżejsza od innych produktów</a:t>
            </a:r>
          </a:p>
          <a:p>
            <a:endParaRPr lang="pl-PL" sz="2000" dirty="0"/>
          </a:p>
          <a:p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Materiał zapewnia ochronę przeciwsłoneczną UPF 50 i właściwości chłodzące. </a:t>
            </a:r>
            <a:r>
              <a:rPr lang="pl-PL" sz="2000" b="0" i="0" dirty="0" err="1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CoolNet</a:t>
            </a:r>
            <a:r>
              <a:rPr lang="pl-PL" sz="2000" b="0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 UV+® sprawdzi się podczas letnich aktywności, np. biwakowania, biegania, pieszych wycieczek, wiosłowania czy wędkowania.</a:t>
            </a:r>
            <a:endParaRPr lang="en-US" sz="2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FCC9CA6-6C5B-62A5-CA4A-47FF30CA6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04" y="5142533"/>
            <a:ext cx="3071326" cy="8190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3CA9A94-922B-0C58-2E14-C70477E3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19" y="5142533"/>
            <a:ext cx="2902178" cy="81902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5AAB129-E0AE-DB6C-25E6-313F08B2F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018" y="3797476"/>
            <a:ext cx="4765039" cy="68240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99C5BD2-3E49-E860-D811-DB2F24850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189" y="4701797"/>
            <a:ext cx="3856441" cy="13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1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3EE313-CCB9-4ED2-E0E4-C4867E7D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8C2EC0-3AC8-8AC1-3D95-DBAB1F942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82F4168-907A-DD75-CDCD-45C6F079F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30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8EAEA6-6549-DC01-280F-A8D66AAA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ltimedia online 3" title="BUFF® POLAR COLLECTION | 2">
            <a:hlinkClick r:id="" action="ppaction://media"/>
            <a:extLst>
              <a:ext uri="{FF2B5EF4-FFF2-40B4-BE49-F238E27FC236}">
                <a16:creationId xmlns:a16="http://schemas.microsoft.com/office/drawing/2014/main" id="{3147C08C-B7BF-F151-AB37-3DD88D9413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1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POLAR </a:t>
            </a:r>
            <a:r>
              <a:rPr lang="pl-PL" b="1" dirty="0" err="1"/>
              <a:t>PrimaLoft</a:t>
            </a:r>
            <a:r>
              <a:rPr lang="pl-PL" sz="4400" dirty="0"/>
              <a:t>®</a:t>
            </a:r>
            <a:r>
              <a:rPr lang="pl-PL" b="1" dirty="0"/>
              <a:t> BIO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735"/>
            <a:ext cx="5385318" cy="1854523"/>
          </a:xfrm>
        </p:spPr>
        <p:txBody>
          <a:bodyPr>
            <a:normAutofit/>
          </a:bodyPr>
          <a:lstStyle/>
          <a:p>
            <a:r>
              <a:rPr lang="pl-PL" sz="2000" dirty="0"/>
              <a:t>Włókna </a:t>
            </a:r>
            <a:r>
              <a:rPr lang="pl-PL" sz="2000" dirty="0" err="1"/>
              <a:t>PrimaLoft</a:t>
            </a:r>
            <a:r>
              <a:rPr lang="pl-PL" sz="2000" dirty="0"/>
              <a:t> BIO®</a:t>
            </a:r>
          </a:p>
          <a:p>
            <a:r>
              <a:rPr lang="pl-PL" sz="2000" dirty="0"/>
              <a:t>Dobre utrzymanie ciepła + odprowadzanie potu</a:t>
            </a:r>
          </a:p>
          <a:p>
            <a:r>
              <a:rPr lang="pl-PL" sz="2000" dirty="0"/>
              <a:t>Przedłużony krój (możliwość swobodnego naciągnięcia na twarz, głowę)</a:t>
            </a:r>
          </a:p>
          <a:p>
            <a:r>
              <a:rPr lang="pl-PL" sz="2000" dirty="0"/>
              <a:t>4-way </a:t>
            </a:r>
            <a:r>
              <a:rPr lang="pl-PL" sz="2000" dirty="0" err="1"/>
              <a:t>stretch</a:t>
            </a:r>
            <a:endParaRPr lang="pl-PL" sz="2000" dirty="0"/>
          </a:p>
          <a:p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Wielofunkcyjny, ciepły komin wykonany z plastikowych butelek pochodzących z recyklingu z polarem </a:t>
            </a:r>
            <a:r>
              <a:rPr lang="pl-PL" sz="2000" dirty="0" err="1"/>
              <a:t>Primaloft</a:t>
            </a:r>
            <a:r>
              <a:rPr lang="pl-PL" sz="2000" dirty="0"/>
              <a:t>®. Możesz nosić komin Polar jako ocieplacz na szyję, czapkę, kominiarkę i inne sposoby. Zapewnia ciepło podczas wszystkich zajęć zimowych na świeżym powietrzu.</a:t>
            </a:r>
            <a:endParaRPr lang="en-US" sz="20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A92FAC7-69E2-F679-8C14-F173C6163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29" y="4967727"/>
            <a:ext cx="3766454" cy="118998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16AA8AC-4C96-33C9-038F-3EACA96B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58" y="2047708"/>
            <a:ext cx="1329613" cy="230415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F5D1DFC-7A5D-B792-A808-D61E81883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205" y="4351867"/>
            <a:ext cx="4425317" cy="59592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5A637B1-EE51-2E74-955D-E07D326C4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860" y="4846086"/>
            <a:ext cx="4024936" cy="118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48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1DA899-C7C4-1E98-39E8-436C648D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506DF4-9FD1-21A9-D33A-BF214CF30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01C1D2-1C32-2807-C516-6FBD06C98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242"/>
            <a:ext cx="12348763" cy="71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67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MOUNTAIN BANDANA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08735"/>
            <a:ext cx="7223449" cy="2413771"/>
          </a:xfrm>
        </p:spPr>
        <p:txBody>
          <a:bodyPr>
            <a:normAutofit fontScale="92500" lnSpcReduction="20000"/>
          </a:bodyPr>
          <a:lstStyle/>
          <a:p>
            <a:r>
              <a:rPr lang="pl-PL" sz="2000" dirty="0"/>
              <a:t>Laserowo cięte otwory wentylacyjne poprawiają oddychalność oraz wentylację w przypadku założenia gogli</a:t>
            </a:r>
          </a:p>
          <a:p>
            <a:r>
              <a:rPr lang="pl-PL" sz="2000" dirty="0"/>
              <a:t>Bandana jest odporna na wiatr z </a:t>
            </a:r>
            <a:r>
              <a:rPr lang="pl-PL" sz="2000" dirty="0" err="1"/>
              <a:t>loftowana</a:t>
            </a:r>
            <a:r>
              <a:rPr lang="pl-PL" sz="2000" dirty="0"/>
              <a:t> warstwą </a:t>
            </a:r>
            <a:r>
              <a:rPr lang="pl-PL" sz="2000" dirty="0" err="1"/>
              <a:t>zewnętrznaą</a:t>
            </a:r>
            <a:r>
              <a:rPr lang="pl-PL" sz="2000" dirty="0"/>
              <a:t> </a:t>
            </a:r>
            <a:r>
              <a:rPr lang="pl-PL" sz="2000" dirty="0" err="1"/>
              <a:t>Carvico</a:t>
            </a:r>
            <a:r>
              <a:rPr lang="pl-PL" sz="2000" dirty="0"/>
              <a:t>®* oraz termiczną izolacją </a:t>
            </a:r>
            <a:r>
              <a:rPr lang="pl-PL" sz="2000" dirty="0" err="1"/>
              <a:t>polarową</a:t>
            </a:r>
            <a:r>
              <a:rPr lang="pl-PL" sz="2000" dirty="0"/>
              <a:t> od </a:t>
            </a:r>
            <a:r>
              <a:rPr lang="pl-PL" sz="2000" dirty="0" err="1"/>
              <a:t>PrimaLoft</a:t>
            </a:r>
            <a:r>
              <a:rPr lang="pl-PL" sz="2000" dirty="0"/>
              <a:t>®.</a:t>
            </a:r>
          </a:p>
          <a:p>
            <a:r>
              <a:rPr lang="pl-PL" sz="2000" dirty="0"/>
              <a:t>* Charakteryzują się one odpornością na działanie chloru, UV, oraz ścieranie, co sprawia, że są idealne do zastosowań w strojach kąpielowych i odzieży sportowej. Ponadto, tkaniny te często oferują właściwości oddychające, szybkiego schnięcia, oraz komfortu noszenia, co jest istotne w przypadku odzieży sportowej.</a:t>
            </a:r>
          </a:p>
          <a:p>
            <a:endParaRPr lang="pl-PL" sz="2000" dirty="0"/>
          </a:p>
          <a:p>
            <a:endParaRPr lang="pl-PL" sz="2000" dirty="0"/>
          </a:p>
          <a:p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Badana idealna do uprawiania sportów zimowych zapewnia maksymalną ochronę przed zimnem, a otwory wentylacyjne na usta dają Ci możliwość swobodnego oddychania, dzięki czemu możesz w pełnym komforcie cieszyć się sportem.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D3C9226-C64B-B4AB-E403-51808005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444" y="1987276"/>
            <a:ext cx="2477082" cy="45616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42FB87F-172E-6446-2967-BBF85826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41" y="5365297"/>
            <a:ext cx="3276600" cy="90487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A7AD0AA-F0A8-FB4A-6B29-770B86843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778" y="5365297"/>
            <a:ext cx="33432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28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WINDPROOF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735"/>
            <a:ext cx="5385318" cy="1854523"/>
          </a:xfrm>
        </p:spPr>
        <p:txBody>
          <a:bodyPr>
            <a:normAutofit/>
          </a:bodyPr>
          <a:lstStyle/>
          <a:p>
            <a:r>
              <a:rPr lang="pl-PL" sz="2000" dirty="0"/>
              <a:t>Technologia </a:t>
            </a:r>
            <a:r>
              <a:rPr lang="pl-PL" sz="2000" dirty="0" err="1"/>
              <a:t>Gore</a:t>
            </a:r>
            <a:r>
              <a:rPr lang="pl-PL" sz="2000" dirty="0"/>
              <a:t>-Tex </a:t>
            </a:r>
            <a:r>
              <a:rPr lang="pl-PL" sz="2000" dirty="0" err="1"/>
              <a:t>Infinium</a:t>
            </a:r>
            <a:endParaRPr lang="pl-PL" sz="2000" dirty="0"/>
          </a:p>
          <a:p>
            <a:r>
              <a:rPr lang="pl-PL" sz="2000" dirty="0"/>
              <a:t>Odporny na wodę, deszcz</a:t>
            </a:r>
          </a:p>
          <a:p>
            <a:r>
              <a:rPr lang="pl-PL" sz="2000" dirty="0"/>
              <a:t>Bardzo dobra wentylacja</a:t>
            </a:r>
          </a:p>
          <a:p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/>
              <a:t>Wiatroszczelny</a:t>
            </a:r>
            <a:r>
              <a:rPr lang="pl-PL" sz="2000" dirty="0"/>
              <a:t> komin o właściwościach hydrofobowych. </a:t>
            </a:r>
            <a:r>
              <a:rPr lang="pl-PL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Chroni przed chłodem podczas aktywności o wysokiej intensywności w środowiskach od miejskich, aż po ekstremalne. 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EB52B50-FB37-5493-B79C-F3B76D4E8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11" y="5102629"/>
            <a:ext cx="3420156" cy="116752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1F27040-51E8-E87F-B929-7680F0CD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64" y="4484344"/>
            <a:ext cx="5314950" cy="6191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BC8E08F-D833-8937-0028-DA4007C81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55" y="4623342"/>
            <a:ext cx="3771435" cy="95857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1A8AD16-0A7D-438F-E738-4A67DFFAC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72" y="5700820"/>
            <a:ext cx="1143000" cy="11239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4EB927-9FCC-BF78-58F9-DBD000AB0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853" y="1892874"/>
            <a:ext cx="1773321" cy="23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82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49F86-AEA0-0D03-C840-2DDA14EC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97"/>
            <a:ext cx="10515600" cy="59592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CROSSKNIT HEADBAND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824FC-36C1-CB13-6461-1340BDB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735"/>
            <a:ext cx="5385318" cy="1854523"/>
          </a:xfrm>
        </p:spPr>
        <p:txBody>
          <a:bodyPr>
            <a:normAutofit/>
          </a:bodyPr>
          <a:lstStyle/>
          <a:p>
            <a:r>
              <a:rPr lang="pl-PL" sz="2000" dirty="0"/>
              <a:t>Materiał odprowadza pot i wilgoć</a:t>
            </a:r>
          </a:p>
          <a:p>
            <a:r>
              <a:rPr lang="pl-PL" sz="2000" dirty="0"/>
              <a:t>Szybkoschnąca tkania</a:t>
            </a:r>
          </a:p>
          <a:p>
            <a:r>
              <a:rPr lang="pl-PL" sz="2000" dirty="0"/>
              <a:t>Odblaskowe element</a:t>
            </a:r>
          </a:p>
          <a:p>
            <a:r>
              <a:rPr lang="pl-PL" sz="2000" dirty="0"/>
              <a:t>Połączenie </a:t>
            </a:r>
            <a:r>
              <a:rPr lang="pl-PL" sz="2000" dirty="0" err="1"/>
              <a:t>fashion+sport</a:t>
            </a:r>
            <a:endParaRPr lang="pl-PL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923C88-AF4D-01B9-2580-738153B8D256}"/>
              </a:ext>
            </a:extLst>
          </p:cNvPr>
          <p:cNvSpPr txBox="1"/>
          <p:nvPr/>
        </p:nvSpPr>
        <p:spPr>
          <a:xfrm>
            <a:off x="774441" y="1184988"/>
            <a:ext cx="1058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Opaska sportowa z dzianiny o wysokiej wydajności. Sprawdzi się podczas treningu oraz spotkań w mieście. Opaska </a:t>
            </a:r>
            <a:r>
              <a:rPr lang="pl-PL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CrossKnit</a:t>
            </a:r>
            <a:r>
              <a:rPr lang="pl-PL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została stworzona z myślą o aktywnych osobach. Stylowy wygląd i zastosowanie technologii odpychającej pot sprawia, że produkt jest uniwersalny.</a:t>
            </a:r>
            <a:endParaRPr lang="en-US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27EC548-444B-F1CB-ACE5-9D1E78D66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18" y="5443925"/>
            <a:ext cx="5385318" cy="72442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82E34D7-5D9B-1E45-277F-CDAADB94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64" y="5071342"/>
            <a:ext cx="3911379" cy="10156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5164917-2E9E-D35B-F01C-5EB5C796F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43" y="4952559"/>
            <a:ext cx="1075833" cy="98273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FFF78BA-40EA-DA8E-53C3-9397A69C4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98" y="2832017"/>
            <a:ext cx="2043113" cy="140537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FC375F2-2A07-4A4F-8F75-5793E54BF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320" y="4013710"/>
            <a:ext cx="1913204" cy="128727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73617F05-F5CF-B007-9254-62433BB49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065" y="3074840"/>
            <a:ext cx="2173022" cy="107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0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00F7EA-034E-921B-3C52-53A1911B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0286D5-B12E-6EFA-3B13-92A0D704D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BD35B6-9BA4-4ADB-5F1D-B7CD7218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383" y="-9233"/>
            <a:ext cx="13648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0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BF2453-8D24-1D53-7647-5CB2E69E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93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/>
              <a:t>Buff</a:t>
            </a:r>
            <a:r>
              <a:rPr lang="pl-PL" b="1" dirty="0"/>
              <a:t> KIDS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974E09-1491-865E-BD1A-5445458C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81" y="1088507"/>
            <a:ext cx="7615334" cy="518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Dla wszystkich rodziców pragnących zapewnić swoim pociechom najwyższy komfort oraz niebagatelny styl, </a:t>
            </a:r>
            <a:r>
              <a:rPr lang="pl-PL" sz="1800" b="0" i="0" dirty="0" err="1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Buff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 przygotował specjalną ofertę. Bandany, chusty, dwustronne czapeczki UV czy czapki z daszkiem na lato to doskonałe, nowoczesne rozwiązania odzieżowe, które pomogą najmłodszym lepiej przetrwać okres upalnych dni. Wszystkie produkty wyprodukowane zostały z nowoczesnej </a:t>
            </a:r>
            <a:r>
              <a:rPr lang="pl-PL" sz="1800" b="0" i="0" dirty="0" err="1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mikrofibry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 – włókien, które doskonale chronią głowę przed przegrzaniem dając skórze swobodę w oddychaniu. Wymienione produkty są wyjątkowo odporne na zabrudzenia, przetarcia oraz intensywne użytkowanie przez dziecko, dzięki czemu zachowują one swoją wyjątkową prezencje oraz pełną funkcjonalność na długo po zakupie (mogąc z powodzeniem służyć kilka sezonów). </a:t>
            </a:r>
          </a:p>
          <a:p>
            <a:pPr marL="0" indent="0">
              <a:buNone/>
            </a:pPr>
            <a:r>
              <a:rPr lang="pl-PL" sz="18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W ofercie znajdują się również czapki zimowe w szerokim spektrum rodzajowym. Są to specjalnie wyselekcjonowane rozwiązania, które w zbliżających się zimnych miesiącach będą stanowić skuteczne narzędzie dla ochrony zdrowia dziecka przed chorobą i antybiotykami.</a:t>
            </a:r>
            <a:endParaRPr lang="en-US" sz="1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ACFE66E-71CC-F3D6-801A-73FE67B2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992" y="365126"/>
            <a:ext cx="2238375" cy="30765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9479928-424C-6FC8-489A-FF33014E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127" y="3679339"/>
            <a:ext cx="3100582" cy="29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2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4302C8-A789-F41D-63F5-A6FA762E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Buff</a:t>
            </a:r>
            <a:r>
              <a:rPr lang="pl-PL" dirty="0"/>
              <a:t>, pomysł na nazwę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DA25EC-EF35-5FD4-042A-A27EDF0F1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1445"/>
            <a:ext cx="5693229" cy="3212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Pochodzi ona od hiszpańskiego wyrazu „</a:t>
            </a:r>
            <a:r>
              <a:rPr lang="pl-PL" sz="2000" dirty="0" err="1"/>
              <a:t>bufanda</a:t>
            </a:r>
            <a:r>
              <a:rPr lang="pl-PL" sz="2000" dirty="0"/>
              <a:t>”, który oznacza chustę lub szal. Właśnie taką nazwę przyjęła marka, która wprowadziła na rynek nowy typ odzieży – bezszwową chustę z </a:t>
            </a:r>
            <a:r>
              <a:rPr lang="pl-PL" sz="2000" dirty="0" err="1"/>
              <a:t>mikrofibry</a:t>
            </a:r>
            <a:r>
              <a:rPr lang="pl-PL" sz="2000" dirty="0"/>
              <a:t> o niespotykanym wcześniej kształcie komina. I chociaż firma </a:t>
            </a:r>
            <a:r>
              <a:rPr lang="pl-PL" sz="2000" dirty="0" err="1"/>
              <a:t>Buff</a:t>
            </a:r>
            <a:r>
              <a:rPr lang="pl-PL" sz="2000" dirty="0"/>
              <a:t> nie jest już jedynym producentem, oferującym ten praktyczny dodatek, wciąż ma status ikony.  </a:t>
            </a:r>
            <a:endParaRPr lang="en-US" sz="2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51E2B6A-8D21-DA11-F5DD-25A47103B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1276447"/>
            <a:ext cx="49911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6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E2863-F17F-5F23-F156-BB712B00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529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err="1"/>
              <a:t>Buff</a:t>
            </a:r>
            <a:r>
              <a:rPr lang="pl-PL" b="1" dirty="0"/>
              <a:t> LIFESTYLE / KNITTED</a:t>
            </a:r>
            <a:endParaRPr lang="en-US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F0F4B0-1741-FDC5-75A9-5E1096721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922" y="1262144"/>
            <a:ext cx="4926564" cy="259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Linia produktów tworzonych w miejskim stylu. Wykonane w większości z naturalnej wełny merynosów. Zapewnia ochronę przed zimnem w chłodne dni. Możesz nosić je na co dzień: w drodze do pracy, na spotkania towarzyskie, spacery. </a:t>
            </a:r>
            <a:endParaRPr lang="en-US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6D5EC17-6901-C8EE-3917-E71E8B850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879"/>
            <a:ext cx="6064086" cy="51480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C7E6FC-AA72-A630-C224-B8C25A82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36" y="3759459"/>
            <a:ext cx="1733550" cy="14478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83A5E5-E7C0-1F3B-1287-B61D810F3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22" y="3759459"/>
            <a:ext cx="1285292" cy="14478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41750FD-8688-1B60-5F51-D6FD71410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081" y="3936306"/>
            <a:ext cx="1749878" cy="118818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D95F069-86C1-B2B2-359E-19C7A7F9C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742" y="5267325"/>
            <a:ext cx="1019175" cy="159067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B199958-F043-9D3F-46E8-467361952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0640" y="5362306"/>
            <a:ext cx="1136810" cy="140071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30A3714-9C12-06EF-65A6-C1DC5575E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7196" y="5255758"/>
            <a:ext cx="1035648" cy="13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2DBE434-9CEE-8772-25F7-807E584AC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1" y="205273"/>
            <a:ext cx="9584317" cy="98904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3729A30-9608-096C-82E0-847DDA433B89}"/>
              </a:ext>
            </a:extLst>
          </p:cNvPr>
          <p:cNvSpPr txBox="1"/>
          <p:nvPr/>
        </p:nvSpPr>
        <p:spPr>
          <a:xfrm>
            <a:off x="279918" y="1446246"/>
            <a:ext cx="11168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Custom Buff – to usługa, którą dedykujemy klientom poszukującym oryginalnych i praktycznych rozwiązań. Oferujemy Państwu pełną personalizację kilkunastu najbardziej popularnych akcesoriów marki BUFF®. Produkty powstają w oparciu o te same technologie, które stosowane są przy tworzeniu regularnej kolekcji. Dzięki temu różnią się tylko designem eksponującym Państwa logo. Można stworzyć swoją unikalną chustę lub czapkę w dowolnej kolorystyce lub kolekcję limitowaną do sprzedaży.</a:t>
            </a:r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D45A16E-7CA6-FDE8-41CF-D1D82EA5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262" y="3261047"/>
            <a:ext cx="1452563" cy="31194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6D220FE-5671-C3A4-0E1B-D9CCDA91F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739" y="3261047"/>
            <a:ext cx="1348857" cy="315865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3AEBCA0-398E-E58B-FFA4-5C0442590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510" y="3261047"/>
            <a:ext cx="1323975" cy="310038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ECD1B0B-2B12-0A53-70F0-34D7C3BBC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962" y="3261047"/>
            <a:ext cx="1314449" cy="310038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CE12F03-1446-56FE-5C92-293C364AF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888" y="3261047"/>
            <a:ext cx="1371011" cy="31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75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975C25-3BA9-29FF-8628-D74A6A91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210"/>
          </a:xfrm>
        </p:spPr>
        <p:txBody>
          <a:bodyPr/>
          <a:lstStyle/>
          <a:p>
            <a:r>
              <a:rPr lang="pl-PL" b="1" dirty="0" err="1"/>
              <a:t>Bynder</a:t>
            </a:r>
            <a:r>
              <a:rPr lang="pl-PL" b="1" dirty="0"/>
              <a:t> – panel marketingowy dla klientów</a:t>
            </a:r>
            <a:endParaRPr lang="en-US" b="1" dirty="0"/>
          </a:p>
        </p:txBody>
      </p:sp>
      <p:pic>
        <p:nvPicPr>
          <p:cNvPr id="5" name="Symbol zastępczy zawartości 4">
            <a:hlinkClick r:id="rId2"/>
            <a:extLst>
              <a:ext uri="{FF2B5EF4-FFF2-40B4-BE49-F238E27FC236}">
                <a16:creationId xmlns:a16="http://schemas.microsoft.com/office/drawing/2014/main" id="{596B2D1F-F507-82EE-DCB4-4773FDE9A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1671" y="1250950"/>
            <a:ext cx="9728657" cy="5241925"/>
          </a:xfrm>
        </p:spPr>
      </p:pic>
    </p:spTree>
    <p:extLst>
      <p:ext uri="{BB962C8B-B14F-4D97-AF65-F5344CB8AC3E}">
        <p14:creationId xmlns:p14="http://schemas.microsoft.com/office/powerpoint/2010/main" val="139565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35039B-1038-4764-A4A5-49C56D28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ltimedia online 3" title="New Henry Demonstrates Original BUFF®">
            <a:hlinkClick r:id="" action="ppaction://media"/>
            <a:extLst>
              <a:ext uri="{FF2B5EF4-FFF2-40B4-BE49-F238E27FC236}">
                <a16:creationId xmlns:a16="http://schemas.microsoft.com/office/drawing/2014/main" id="{2DA84DEB-7E1C-5C42-0C71-2EB32EA519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40A7549-90FF-4F4F-175B-4189D5F2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38" y="0"/>
            <a:ext cx="10058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D5F218-8209-D835-31C3-C1280C81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Produkcja lokalna - Barcelona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C98374-5BFD-9A1F-4BC9-9037DB3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8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Produkty marki </a:t>
            </a:r>
            <a:r>
              <a:rPr lang="pl-PL" sz="2400" dirty="0" err="1"/>
              <a:t>Buff</a:t>
            </a:r>
            <a:r>
              <a:rPr lang="pl-PL" sz="2400" dirty="0"/>
              <a:t> są wytwarzane we własnej fabryce, zlokalizowanej w Barcelonie (90% kolekcji). Pozwala to uzyskać pełną kontrolę nad procesem oraz warunkami pracy, usprawnia logistykę zamówień. </a:t>
            </a:r>
            <a:endParaRPr lang="en-US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68650B-E320-F8D3-94DB-8DA22F31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90" y="3139394"/>
            <a:ext cx="9759820" cy="320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BBF51E-017A-747C-0FF4-6EE3786C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 Barcelony na cały Świat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C24DE4-60E3-4CAA-69F6-E86E041DE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0857"/>
            <a:ext cx="5347996" cy="2830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Wielkimi rzeczami trzeba się dzielić i od tego zaczęła się nasza międzynarodowa przygoda. Będąc zawsze lojalnymi wobec naszych korzeni i kierując się zrównoważonym rozwojem we wszystkich naszych obecnych działaniach, BUFF® jest obecnie obecny w ponad 60 krajach na całym świecie.</a:t>
            </a:r>
            <a:endParaRPr lang="en-US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2E1199-85AB-FB80-8AC1-1E671CA4E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81" y="1690688"/>
            <a:ext cx="5357166" cy="35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ltimedia online 6" title="HOW IT IS MADE | BUFF®">
            <a:hlinkClick r:id="" action="ppaction://media"/>
            <a:extLst>
              <a:ext uri="{FF2B5EF4-FFF2-40B4-BE49-F238E27FC236}">
                <a16:creationId xmlns:a16="http://schemas.microsoft.com/office/drawing/2014/main" id="{E17A1FDE-57FC-2115-0FFA-FCA7612D46F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974DC0-1F84-69BE-3CE8-68FEC1BA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Buff</a:t>
            </a:r>
            <a:r>
              <a:rPr lang="pl-PL" dirty="0"/>
              <a:t> dziś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3D27AC-2CF6-3053-75B1-EF0574C2F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3490" cy="39033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dirty="0"/>
              <a:t>„</a:t>
            </a:r>
            <a:r>
              <a:rPr lang="pl-PL" sz="20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Naszym najpopularniejszym produktem jest wielofunkcyjna chusta </a:t>
            </a:r>
            <a:r>
              <a:rPr lang="pl-PL" sz="2000" b="0" i="0" dirty="0" err="1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Original</a:t>
            </a:r>
            <a:r>
              <a:rPr lang="pl-PL" sz="20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 BUFF®. Z dumą stworzyliśmy oryginalne i praktyczne akcesoria, aby chronić Cię w każdych warunkach pogodowych, od ekstremalnego zimna po wiatr i słońce. Obecnie dostarczamy nasze produkty do ponad 60 krajów.</a:t>
            </a:r>
            <a:br>
              <a:rPr lang="pl-PL" sz="2000" dirty="0"/>
            </a:br>
            <a:r>
              <a:rPr lang="pl-PL" sz="20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Produkty BUFF® są nie tylko praktyczne. Wnosimy do wszystkich naszych kolekcji niepowtarzalne uczucie. W rezultacie nasze produkty są idealne do sportów ekstremalnych, wędrówek oraz do użytku codziennego.</a:t>
            </a:r>
            <a:br>
              <a:rPr lang="pl-PL" sz="2000" dirty="0"/>
            </a:br>
            <a:r>
              <a:rPr lang="pl-PL" sz="2000" b="0" i="0" dirty="0">
                <a:solidFill>
                  <a:srgbClr val="333333"/>
                </a:solidFill>
                <a:effectLst/>
                <a:latin typeface="Poppins" panose="00000500000000000000" pitchFamily="2" charset="-18"/>
              </a:rPr>
              <a:t>Patrzymy dalej, szukamy nowych wyzwań i niebanalnych rozwiązań. Każdego dnia.”</a:t>
            </a:r>
          </a:p>
          <a:p>
            <a:pPr marL="0" indent="0">
              <a:buNone/>
            </a:pPr>
            <a:endParaRPr lang="pl-PL" sz="2000" dirty="0">
              <a:solidFill>
                <a:srgbClr val="333333"/>
              </a:solidFill>
              <a:latin typeface="Poppins" panose="00000500000000000000" pitchFamily="2" charset="-18"/>
            </a:endParaRPr>
          </a:p>
          <a:p>
            <a:pPr marL="0" indent="0">
              <a:buNone/>
            </a:pPr>
            <a:r>
              <a:rPr lang="pl-PL" sz="2000" dirty="0">
                <a:solidFill>
                  <a:srgbClr val="333333"/>
                </a:solidFill>
                <a:latin typeface="Poppins" panose="00000500000000000000" pitchFamily="2" charset="-18"/>
              </a:rPr>
              <a:t>LIVE MORE NOW - BUFF</a:t>
            </a:r>
            <a:endParaRPr lang="en-US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856D73D-16E8-1726-0082-87910A049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141" y="576651"/>
            <a:ext cx="3045279" cy="5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89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Live More Now | BUFF®">
            <a:hlinkClick r:id="" action="ppaction://media"/>
            <a:extLst>
              <a:ext uri="{FF2B5EF4-FFF2-40B4-BE49-F238E27FC236}">
                <a16:creationId xmlns:a16="http://schemas.microsoft.com/office/drawing/2014/main" id="{B4275613-D448-0449-C03B-84F3CEC642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470E4C7-A338-2948-0091-8BA2AEAC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6" y="222477"/>
            <a:ext cx="10144125" cy="105727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3545CAB-EFEC-1C39-92E0-397415BF8202}"/>
              </a:ext>
            </a:extLst>
          </p:cNvPr>
          <p:cNvSpPr txBox="1"/>
          <p:nvPr/>
        </p:nvSpPr>
        <p:spPr>
          <a:xfrm>
            <a:off x="1026367" y="1754155"/>
            <a:ext cx="997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Ochrona, ocieplenie, komfort lub efekt chłodzenia – bez względu na planowaną aktywność oraz prognozę pogody, nasze produkty dopasują się do warunków.</a:t>
            </a:r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A3B01FF-F43E-2A94-C39A-D5AA604F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6" y="2628521"/>
            <a:ext cx="3127688" cy="18289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9203571-39CE-9EA4-1954-F1425606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581" y="2628521"/>
            <a:ext cx="3127689" cy="18366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D6F8802-3D29-833F-C3D6-946BC12EF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686" y="2584341"/>
            <a:ext cx="3258425" cy="187317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27312AC-FAD9-7AAD-8D5A-BB14807F8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86" y="4685550"/>
            <a:ext cx="3127688" cy="206718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3F0BED3-9C63-466E-475E-656AB3195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561" y="4693195"/>
            <a:ext cx="3156710" cy="208266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FBD1F5B-027D-C7DE-E4DC-23138FEA5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1686" y="4635279"/>
            <a:ext cx="3127688" cy="20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55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1199</Words>
  <Application>Microsoft Office PowerPoint</Application>
  <PresentationFormat>Panoramiczny</PresentationFormat>
  <Paragraphs>74</Paragraphs>
  <Slides>34</Slides>
  <Notes>0</Notes>
  <HiddenSlides>0</HiddenSlides>
  <MMClips>8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Poppins</vt:lpstr>
      <vt:lpstr>Söhne</vt:lpstr>
      <vt:lpstr>Source Sans Pro</vt:lpstr>
      <vt:lpstr>Motyw pakietu Office</vt:lpstr>
      <vt:lpstr>Prezentacja programu PowerPoint</vt:lpstr>
      <vt:lpstr>Historia marki</vt:lpstr>
      <vt:lpstr>Buff, pomysł na nazwę</vt:lpstr>
      <vt:lpstr>Produkcja lokalna - Barcelona</vt:lpstr>
      <vt:lpstr>Z Barcelony na cały Świat</vt:lpstr>
      <vt:lpstr>Prezentacja programu PowerPoint</vt:lpstr>
      <vt:lpstr>Buff dziś</vt:lpstr>
      <vt:lpstr>Prezentacja programu PowerPoint</vt:lpstr>
      <vt:lpstr>Prezentacja programu PowerPoint</vt:lpstr>
      <vt:lpstr>Prezentacja programu PowerPoint</vt:lpstr>
      <vt:lpstr>ORIGINAL ECOSTRETCH</vt:lpstr>
      <vt:lpstr>MERINO – różny typ, różne zastosowanie</vt:lpstr>
      <vt:lpstr>Prezentacja programu PowerPoint</vt:lpstr>
      <vt:lpstr>Prezentacja programu PowerPoint</vt:lpstr>
      <vt:lpstr>THERMONET®</vt:lpstr>
      <vt:lpstr>Prezentacja programu PowerPoint</vt:lpstr>
      <vt:lpstr>Prezentacja programu PowerPoint</vt:lpstr>
      <vt:lpstr>DRYFLX®</vt:lpstr>
      <vt:lpstr>Prezentacja programu PowerPoint</vt:lpstr>
      <vt:lpstr>COOLNET UV+®</vt:lpstr>
      <vt:lpstr>Prezentacja programu PowerPoint</vt:lpstr>
      <vt:lpstr>Prezentacja programu PowerPoint</vt:lpstr>
      <vt:lpstr>POLAR PrimaLoft® BIO</vt:lpstr>
      <vt:lpstr>Prezentacja programu PowerPoint</vt:lpstr>
      <vt:lpstr>MOUNTAIN BANDANA</vt:lpstr>
      <vt:lpstr>WINDPROOF</vt:lpstr>
      <vt:lpstr>CROSSKNIT HEADBAND</vt:lpstr>
      <vt:lpstr>Prezentacja programu PowerPoint</vt:lpstr>
      <vt:lpstr>Buff KIDS</vt:lpstr>
      <vt:lpstr>Buff LIFESTYLE / KNITTED</vt:lpstr>
      <vt:lpstr>Prezentacja programu PowerPoint</vt:lpstr>
      <vt:lpstr>Bynder – panel marketingowy dla klientów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buczk6</dc:creator>
  <cp:lastModifiedBy>buczk6</cp:lastModifiedBy>
  <cp:revision>8</cp:revision>
  <dcterms:created xsi:type="dcterms:W3CDTF">2023-12-12T14:39:21Z</dcterms:created>
  <dcterms:modified xsi:type="dcterms:W3CDTF">2023-12-13T21:21:23Z</dcterms:modified>
</cp:coreProperties>
</file>